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62" r:id="rId3"/>
    <p:sldId id="263" r:id="rId4"/>
    <p:sldId id="260" r:id="rId5"/>
    <p:sldId id="257" r:id="rId6"/>
    <p:sldId id="261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4A1E-1E1B-40BA-AF5B-B2994BD70C2F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F38BC-C90F-42F4-A1EA-44B81CA8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6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B7CBD-FAC2-4741-B0BD-B1D7E909299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15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38BC-C90F-42F4-A1EA-44B81CA89A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3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B7CBD-FAC2-4741-B0BD-B1D7E909299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28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9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3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3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C3C7-A147-76A6-DA74-091541D5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AA3965-9567-06C8-550E-34B3E13B2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EDFB7-6C1D-9C98-68DE-1B758A3F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E9A1-DAB3-4632-A7E8-5E42448F72CD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90992-06C7-2EBA-A28F-016FB28D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9DFF2-C9F4-0FCB-BF23-41CC8309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15BA-2131-4DAC-B65D-5CF0C1EE3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09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5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9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3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5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1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593330" cy="3035808"/>
          </a:xfrm>
        </p:spPr>
        <p:txBody>
          <a:bodyPr/>
          <a:lstStyle/>
          <a:p>
            <a:r>
              <a:rPr lang="ru-RU" dirty="0" smtClean="0"/>
              <a:t>ОТ ФАКТОВ к смыслу: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704856" cy="10698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</a:rPr>
              <a:t>спользование технологии «</a:t>
            </a:r>
            <a:r>
              <a:rPr lang="ru-RU" sz="3200" b="1" dirty="0" err="1" smtClean="0">
                <a:solidFill>
                  <a:srgbClr val="FF0000"/>
                </a:solidFill>
              </a:rPr>
              <a:t>Кроссенс</a:t>
            </a:r>
            <a:r>
              <a:rPr lang="ru-RU" sz="3200" b="1" dirty="0" smtClean="0">
                <a:solidFill>
                  <a:srgbClr val="FF0000"/>
                </a:solidFill>
              </a:rPr>
              <a:t>» в преподавании истории и обществознания.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557109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Чебыкина</a:t>
            </a:r>
            <a:r>
              <a:rPr lang="ru-RU" dirty="0" smtClean="0"/>
              <a:t> Елена Владимировна, учитель истории и обществознания МАОУ «СОШ» </a:t>
            </a:r>
            <a:r>
              <a:rPr lang="ru-RU" dirty="0" err="1" smtClean="0"/>
              <a:t>р.п.Теплая</a:t>
            </a:r>
            <a:r>
              <a:rPr lang="ru-RU" dirty="0" smtClean="0"/>
              <a:t> Гора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6703D7-D330-F216-6C87-ADE01734C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76" y="1324707"/>
            <a:ext cx="2479556" cy="1983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3A4A35-2942-A1C0-BA0E-305A488A9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6" y="3546973"/>
            <a:ext cx="2464155" cy="19836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9AEDF-2391-34D3-8EB4-F7E94A9B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332656"/>
            <a:ext cx="4492297" cy="1197921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004024-5576-7F5C-3C40-F6923EB34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19872" y="1530577"/>
            <a:ext cx="5400599" cy="36580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algn="just" fontAlgn="base">
              <a:spcBef>
                <a:spcPct val="0"/>
              </a:spcBef>
              <a:spcAft>
                <a:spcPts val="450"/>
              </a:spcAft>
              <a:buClrTx/>
              <a:buSzTx/>
            </a:pPr>
            <a:r>
              <a:rPr lang="en-US" altLang="ru-RU" sz="1400" dirty="0">
                <a:latin typeface="Bookman Old Style" panose="02050604050505020204" pitchFamily="18" charset="0"/>
              </a:rPr>
              <a:t>  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Кроссенс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ассоциативная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головоломка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созданная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Сергеем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Фединым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Владимиром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Бусленко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впервые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опубликованная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журнале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«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Наука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жизнь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» в 2002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году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algn="just" fontAlgn="base">
              <a:spcBef>
                <a:spcPct val="0"/>
              </a:spcBef>
              <a:spcAft>
                <a:spcPts val="450"/>
              </a:spcAft>
              <a:buClrTx/>
              <a:buSzTx/>
            </a:pPr>
            <a:r>
              <a:rPr lang="en-US" altLang="ru-RU" sz="24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Она</a:t>
            </a:r>
            <a:r>
              <a:rPr lang="en-US" alt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собой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композицию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9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изображений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расположенных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в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виде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матрицы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3x3. </a:t>
            </a:r>
          </a:p>
          <a:p>
            <a:pPr marL="0" algn="just" fontAlgn="base">
              <a:spcBef>
                <a:spcPct val="0"/>
              </a:spcBef>
              <a:spcAft>
                <a:spcPts val="450"/>
              </a:spcAft>
              <a:buClrTx/>
              <a:buSzTx/>
            </a:pPr>
            <a:r>
              <a:rPr lang="en-US" altLang="ru-RU" sz="24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Центральный</a:t>
            </a:r>
            <a:r>
              <a:rPr lang="en-US" alt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элемент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9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-й)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часто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ключевым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итоговым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всей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композиции</a:t>
            </a:r>
            <a:r>
              <a:rPr lang="en-US" altLang="ru-RU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82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27651-6681-130D-4C69-0B367190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559841" cy="144899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Алгоритм</a:t>
            </a:r>
            <a:r>
              <a:rPr lang="en-US" b="1" kern="12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составления</a:t>
            </a:r>
            <a:r>
              <a:rPr lang="en-US" b="1" kern="12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кроссенса</a:t>
            </a:r>
            <a:endParaRPr lang="en-US" b="1" kern="1200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F3B81-2A7B-A46E-904D-4F385DEF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5" y="1916832"/>
            <a:ext cx="8415826" cy="4680520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определить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тематику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поиск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подбор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изображений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иллюстрирующих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3)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выделить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9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изображений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имеющих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отношение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к 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теме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4)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найти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связь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между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изображениями,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определить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последовательность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5)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сконцентрировать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смысл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одном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элементе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(9-й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квадрат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6)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выделить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отличительные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черты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каждого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элемента</a:t>
            </a:r>
            <a:r>
              <a:rPr lang="en-US" sz="2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4645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сканирование0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22" y="3429000"/>
            <a:ext cx="2425178" cy="321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1232" y="-171400"/>
            <a:ext cx="8229600" cy="624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333300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333300"/>
                </a:solidFill>
                <a:latin typeface="Impact" panose="020B0806030902050204" pitchFamily="34" charset="0"/>
              </a:rPr>
              <a:t>Великая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333300"/>
                </a:solidFill>
                <a:latin typeface="Impact" panose="020B0806030902050204" pitchFamily="34" charset="0"/>
              </a:rPr>
              <a:t>Отечественная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333300"/>
                </a:solidFill>
                <a:latin typeface="Impact" panose="020B0806030902050204" pitchFamily="34" charset="0"/>
              </a:rPr>
              <a:t>война.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685800" y="5410200"/>
            <a:ext cx="5572125" cy="1123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00"/>
                </a:solidFill>
              </a:rPr>
              <a:t>МОСКОВСКАЯ БИТВА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0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7" y="70707"/>
            <a:ext cx="8877458" cy="67872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33224" y="1983378"/>
            <a:ext cx="27363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Bookman Old Style" pitchFamily="18" charset="0"/>
              </a:rPr>
              <a:t>П.А.Артемьев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24200" y="6442883"/>
            <a:ext cx="32319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М. Фрадкин, С. </a:t>
            </a:r>
            <a:r>
              <a:rPr lang="ru-RU" sz="1400" b="1" dirty="0" err="1" smtClean="0">
                <a:latin typeface="Bookman Old Style" pitchFamily="18" charset="0"/>
              </a:rPr>
              <a:t>Островой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700" y="6442883"/>
            <a:ext cx="25051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Зоя Космодемьянская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4200" y="2005876"/>
            <a:ext cx="323197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Bookman Old Style" pitchFamily="18" charset="0"/>
              </a:rPr>
              <a:t>Г.К.Жуков</a:t>
            </a:r>
            <a:r>
              <a:rPr lang="ru-RU" sz="1400" b="1" dirty="0" smtClean="0">
                <a:latin typeface="Bookman Old Style" pitchFamily="18" charset="0"/>
              </a:rPr>
              <a:t>, </a:t>
            </a:r>
            <a:r>
              <a:rPr lang="ru-RU" sz="1400" b="1" dirty="0" err="1" smtClean="0">
                <a:latin typeface="Bookman Old Style" pitchFamily="18" charset="0"/>
              </a:rPr>
              <a:t>И.С.Конев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8184" y="6464979"/>
            <a:ext cx="27363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Bookman Old Style" pitchFamily="18" charset="0"/>
              </a:rPr>
              <a:t>И.В.Панфилов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8184" y="4332562"/>
            <a:ext cx="27363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Виктор Талалихин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6700" y="1998531"/>
            <a:ext cx="24964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Фон Бок, Гудериан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700" y="4221088"/>
            <a:ext cx="2505101" cy="523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Bookman Old Style" pitchFamily="18" charset="0"/>
              </a:rPr>
              <a:t>Г.К.Жуков</a:t>
            </a:r>
            <a:r>
              <a:rPr lang="ru-RU" sz="1400" b="1" dirty="0" smtClean="0">
                <a:latin typeface="Bookman Old Style" pitchFamily="18" charset="0"/>
              </a:rPr>
              <a:t>, </a:t>
            </a:r>
            <a:r>
              <a:rPr lang="ru-RU" sz="1400" b="1" dirty="0" err="1" smtClean="0">
                <a:latin typeface="Bookman Old Style" pitchFamily="18" charset="0"/>
              </a:rPr>
              <a:t>И.С.Конев</a:t>
            </a:r>
            <a:r>
              <a:rPr lang="ru-RU" sz="1400" b="1" dirty="0" smtClean="0">
                <a:latin typeface="Bookman Old Style" pitchFamily="18" charset="0"/>
              </a:rPr>
              <a:t>, </a:t>
            </a:r>
            <a:r>
              <a:rPr lang="ru-RU" sz="1400" b="1" dirty="0" err="1" smtClean="0">
                <a:latin typeface="Bookman Old Style" pitchFamily="18" charset="0"/>
              </a:rPr>
              <a:t>С.К.Тимошенко</a:t>
            </a:r>
            <a:endParaRPr lang="ru-RU" sz="14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395536" y="476672"/>
            <a:ext cx="8136904" cy="41764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333300"/>
              </a:contour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333300"/>
                </a:solidFill>
                <a:latin typeface="Impact" panose="020B0806030902050204" pitchFamily="34" charset="0"/>
              </a:rPr>
              <a:t>История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333300"/>
                </a:solidFill>
                <a:latin typeface="Impact" panose="020B0806030902050204" pitchFamily="34" charset="0"/>
              </a:rPr>
              <a:t>Пермского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333300"/>
                </a:solidFill>
                <a:latin typeface="Impact" panose="020B0806030902050204" pitchFamily="34" charset="0"/>
              </a:rPr>
              <a:t>края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333300"/>
              </a:solidFill>
              <a:latin typeface="Impact" panose="020B0806030902050204" pitchFamily="34" charset="0"/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395536" y="4725144"/>
            <a:ext cx="8496944" cy="18090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00"/>
                </a:solidFill>
              </a:rPr>
              <a:t>4 урок по КТП, тема: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00"/>
                </a:solidFill>
              </a:rPr>
              <a:t>«Начало русской колонизации земель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00"/>
                </a:solidFill>
              </a:rPr>
              <a:t>Пермского края»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\Desktop\Пермский край\Карта_Пермского_наместничества_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275856" cy="2232248"/>
          </a:xfrm>
          <a:prstGeom prst="rect">
            <a:avLst/>
          </a:prstGeom>
          <a:noFill/>
        </p:spPr>
      </p:pic>
      <p:pic>
        <p:nvPicPr>
          <p:cNvPr id="1028" name="Picture 4" descr="C:\Users\2\Desktop\Пермский край\Стефан_Перм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592" y="-5308"/>
            <a:ext cx="1872208" cy="2218864"/>
          </a:xfrm>
          <a:prstGeom prst="rect">
            <a:avLst/>
          </a:prstGeom>
          <a:noFill/>
        </p:spPr>
      </p:pic>
      <p:pic>
        <p:nvPicPr>
          <p:cNvPr id="1030" name="Picture 6" descr="C:\Users\2\Desktop\Пермский край\usole_permskij_regiony_sgb_kont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654028"/>
            <a:ext cx="1606856" cy="2223889"/>
          </a:xfrm>
          <a:prstGeom prst="rect">
            <a:avLst/>
          </a:prstGeom>
          <a:noFill/>
        </p:spPr>
      </p:pic>
      <p:pic>
        <p:nvPicPr>
          <p:cNvPr id="1032" name="Picture 8" descr="C:\Users\2\Downloads\5330401770276066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0"/>
            <a:ext cx="2183993" cy="2492896"/>
          </a:xfrm>
          <a:prstGeom prst="rect">
            <a:avLst/>
          </a:prstGeom>
          <a:noFill/>
        </p:spPr>
      </p:pic>
      <p:pic>
        <p:nvPicPr>
          <p:cNvPr id="1033" name="Picture 9" descr="C:\Users\2\Downloads\5330401770276066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275856" cy="2149780"/>
          </a:xfrm>
          <a:prstGeom prst="rect">
            <a:avLst/>
          </a:prstGeom>
          <a:noFill/>
        </p:spPr>
      </p:pic>
      <p:pic>
        <p:nvPicPr>
          <p:cNvPr id="1034" name="Picture 10" descr="C:\Users\2\Downloads\5330401770276066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725144"/>
            <a:ext cx="3542686" cy="1908622"/>
          </a:xfrm>
          <a:prstGeom prst="rect">
            <a:avLst/>
          </a:prstGeom>
          <a:noFill/>
        </p:spPr>
      </p:pic>
      <p:pic>
        <p:nvPicPr>
          <p:cNvPr id="1035" name="Picture 11" descr="C:\Users\2\Downloads\5330401770276066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2504" y="2316562"/>
            <a:ext cx="2339752" cy="2315917"/>
          </a:xfrm>
          <a:prstGeom prst="rect">
            <a:avLst/>
          </a:prstGeom>
          <a:noFill/>
        </p:spPr>
      </p:pic>
      <p:pic>
        <p:nvPicPr>
          <p:cNvPr id="1036" name="Picture 12" descr="C:\Users\2\Downloads\533040177027606627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653136"/>
            <a:ext cx="2952328" cy="22048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792691" y="4150262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Bookman Old Style" pitchFamily="18" charset="0"/>
              </a:rPr>
              <a:t>Анфал</a:t>
            </a:r>
            <a:r>
              <a:rPr lang="ru-RU" b="1" dirty="0" smtClean="0">
                <a:latin typeface="Bookman Old Style" pitchFamily="18" charset="0"/>
              </a:rPr>
              <a:t> Никитин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61048"/>
            <a:ext cx="32758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Пермь Великая - наместничество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28800"/>
            <a:ext cx="32758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Bookman Old Style" pitchFamily="18" charset="0"/>
              </a:rPr>
              <a:t>Прикамье</a:t>
            </a:r>
            <a:r>
              <a:rPr lang="ru-RU" b="1" dirty="0" smtClean="0">
                <a:latin typeface="Bookman Old Style" pitchFamily="18" charset="0"/>
              </a:rPr>
              <a:t> в руках Золотой Орды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6488668"/>
            <a:ext cx="1656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Усолье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6211669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Чердынь – столица Перми Великой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488668"/>
            <a:ext cx="29523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Фёдор Пёстрый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2132856"/>
            <a:ext cx="23042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Иван </a:t>
            </a:r>
            <a:r>
              <a:rPr lang="ru-RU" b="1" dirty="0" err="1" smtClean="0">
                <a:latin typeface="Bookman Old Style" pitchFamily="18" charset="0"/>
              </a:rPr>
              <a:t>Калита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7803" y="1604140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Стефан Пермский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37" name="Picture 13" descr="C:\Users\2\Downloads\53304017702760663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2542" y="2564904"/>
            <a:ext cx="3193229" cy="186404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91880" y="4149080"/>
            <a:ext cx="3240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Взятие Казани в 1552 г.</a:t>
            </a:r>
            <a:endParaRPr lang="ru-RU" b="1" dirty="0">
              <a:latin typeface="Bookman Old Style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012160" y="1052736"/>
            <a:ext cx="720080" cy="2215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588224" y="575556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921290" y="5679455"/>
            <a:ext cx="684076" cy="1230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244408" y="2132856"/>
            <a:ext cx="432048" cy="2880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8532440" y="4330169"/>
            <a:ext cx="238704" cy="46698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663788" y="4365104"/>
            <a:ext cx="108012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059832" y="3311885"/>
            <a:ext cx="648072" cy="11711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33" idx="3"/>
          </p:cNvCxnSpPr>
          <p:nvPr/>
        </p:nvCxnSpPr>
        <p:spPr>
          <a:xfrm>
            <a:off x="3275856" y="1074890"/>
            <a:ext cx="624319" cy="6567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6632"/>
            <a:ext cx="5508104" cy="4319588"/>
          </a:xfrm>
        </p:spPr>
        <p:txBody>
          <a:bodyPr>
            <a:normAutofit/>
          </a:bodyPr>
          <a:lstStyle/>
          <a:p>
            <a:pPr lvl="0"/>
            <a:r>
              <a:rPr lang="ru-RU" sz="1400" dirty="0" err="1"/>
              <a:t>Прикамье</a:t>
            </a:r>
            <a:r>
              <a:rPr lang="ru-RU" sz="1400" dirty="0"/>
              <a:t> под властью Золотой Орды и в 14 веке начинается борьба народов </a:t>
            </a:r>
            <a:r>
              <a:rPr lang="ru-RU" sz="1400" dirty="0" err="1"/>
              <a:t>Прикамья</a:t>
            </a:r>
            <a:r>
              <a:rPr lang="ru-RU" sz="1400" dirty="0"/>
              <a:t> с властью Золотой Орды</a:t>
            </a:r>
          </a:p>
          <a:p>
            <a:pPr lvl="0"/>
            <a:r>
              <a:rPr lang="ru-RU" sz="1400" dirty="0"/>
              <a:t>Борьбы Ивана Калиты с Новгородом за дань, которую платит Урал в том числе и Золотой Орде</a:t>
            </a:r>
          </a:p>
          <a:p>
            <a:pPr lvl="0"/>
            <a:r>
              <a:rPr lang="ru-RU" sz="1400" dirty="0"/>
              <a:t>В конце 14 века Пермь Вычегодская входит в состав Московского государства. Это было закреплено деятельностью Стефана Пермского (монах Степан Храп). Московский митрополит ставит его во главе Пермской епархии (1383 г.)</a:t>
            </a:r>
          </a:p>
          <a:p>
            <a:pPr lvl="0"/>
            <a:r>
              <a:rPr lang="ru-RU" sz="1400" dirty="0"/>
              <a:t>На свободные земли начинают переселяться крестьяне, в поисках земель, свободных от феодального гнета. Первый русский городок в </a:t>
            </a:r>
            <a:r>
              <a:rPr lang="ru-RU" sz="1400" dirty="0" err="1"/>
              <a:t>Прикамье</a:t>
            </a:r>
            <a:r>
              <a:rPr lang="ru-RU" sz="1400" dirty="0"/>
              <a:t> – </a:t>
            </a:r>
            <a:r>
              <a:rPr lang="ru-RU" sz="1400" dirty="0" err="1"/>
              <a:t>Анфаловский</a:t>
            </a:r>
            <a:r>
              <a:rPr lang="ru-RU" sz="1400" dirty="0"/>
              <a:t> городок. Основатель воевода </a:t>
            </a:r>
            <a:r>
              <a:rPr lang="ru-RU" sz="1400" dirty="0" err="1"/>
              <a:t>Анфал</a:t>
            </a:r>
            <a:r>
              <a:rPr lang="ru-RU" sz="1400" dirty="0"/>
              <a:t> Никитин. Однако, историки до сих по спорят о месторасположении данного городка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600400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501008"/>
            <a:ext cx="8712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Также в 15 веке начинается проникновение русского населения на север Пермского края. В 1430 году появился город Усолье, где добывали соль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 середине 15 века столицей Перми Великой становится город </a:t>
            </a:r>
            <a:r>
              <a:rPr lang="ru-RU" sz="1400" dirty="0" smtClean="0"/>
              <a:t>Чердынь. Однако</a:t>
            </a:r>
            <a:r>
              <a:rPr lang="ru-RU" sz="1400" dirty="0"/>
              <a:t>, </a:t>
            </a:r>
            <a:r>
              <a:rPr lang="ru-RU" sz="1400" dirty="0" err="1"/>
              <a:t>прикамские</a:t>
            </a:r>
            <a:r>
              <a:rPr lang="ru-RU" sz="1400" dirty="0"/>
              <a:t> земли продолжают лавировать между Москвой и Казанью, поддерживая то тех, то других. В наказание в 1471 году московская рать устроила поход на Чердынь. Во главе его стоит воевода Федор Пестрый. </a:t>
            </a:r>
            <a:r>
              <a:rPr lang="ru-RU" sz="1400" dirty="0" err="1"/>
              <a:t>Прикамье</a:t>
            </a:r>
            <a:r>
              <a:rPr lang="ru-RU" sz="1400" dirty="0"/>
              <a:t> покорилось Москве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А в 1505 году Пермь Великая становится наместничеством, где правит князь на основании уставной грамоты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Однако, освоение этих территорий шло медленно, в первую очередь, потому что этому активно мешало Казанской и Сибирское ханства. В 1540 году Казань организовала разрушительный поход на Пермь Великую, поэтому ликвидация осколков Золотой Орды при Иване </a:t>
            </a:r>
            <a:r>
              <a:rPr lang="en-US" sz="1400" dirty="0"/>
              <a:t>IV</a:t>
            </a:r>
            <a:r>
              <a:rPr lang="ru-RU" sz="1400" dirty="0"/>
              <a:t> имело очень много различных целей, в том числе и задача удержать под своей властью Пермь Великую.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535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292</TotalTime>
  <Words>495</Words>
  <Application>Microsoft Office PowerPoint</Application>
  <PresentationFormat>Экран (4:3)</PresentationFormat>
  <Paragraphs>52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Bookman Old Style</vt:lpstr>
      <vt:lpstr>Calibri</vt:lpstr>
      <vt:lpstr>Cambria</vt:lpstr>
      <vt:lpstr>Impact</vt:lpstr>
      <vt:lpstr>Rockwell</vt:lpstr>
      <vt:lpstr>Rockwell Condensed</vt:lpstr>
      <vt:lpstr>Times New Roman</vt:lpstr>
      <vt:lpstr>Wingdings</vt:lpstr>
      <vt:lpstr>Дерево</vt:lpstr>
      <vt:lpstr>ОТ ФАКТОВ к смыслу:</vt:lpstr>
      <vt:lpstr>Что такое «Кроссенс»?</vt:lpstr>
      <vt:lpstr>Алгоритм составления кроссенса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Admin</cp:lastModifiedBy>
  <cp:revision>22</cp:revision>
  <dcterms:created xsi:type="dcterms:W3CDTF">2025-12-14T18:25:42Z</dcterms:created>
  <dcterms:modified xsi:type="dcterms:W3CDTF">2025-12-18T06:12:45Z</dcterms:modified>
</cp:coreProperties>
</file>