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260" r:id="rId4"/>
    <p:sldId id="258" r:id="rId5"/>
  </p:sldIdLst>
  <p:sldSz cx="18288000" cy="10287000"/>
  <p:notesSz cx="6858000" cy="9144000"/>
  <p:embeddedFontLst>
    <p:embeddedFont>
      <p:font typeface="Nautilus Pompilius" panose="02000000000000000000" pitchFamily="2" charset="-52"/>
      <p:regular r:id="rId7"/>
    </p:embeddedFont>
    <p:embeddedFont>
      <p:font typeface="Arial Narrow" panose="020B0606020202030204" pitchFamily="34" charset="0"/>
      <p:regular r:id="rId8"/>
      <p:bold r:id="rId9"/>
      <p:italic r:id="rId10"/>
      <p:boldItalic r:id="rId11"/>
    </p:embeddedFont>
    <p:embeddedFont>
      <p:font typeface="Alanta" panose="020B0604020202020204" charset="-52"/>
      <p:regular r:id="rId12"/>
    </p:embeddedFont>
    <p:embeddedFont>
      <p:font typeface="Aliens and Cow Bold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Bahnschrift Condensed" panose="020B0502040204020203" pitchFamily="34" charset="0"/>
      <p:regular r:id="rId18"/>
      <p:bold r:id="rId19"/>
    </p:embeddedFont>
    <p:embeddedFont>
      <p:font typeface="Brice RegularSemiExpanded" panose="020B0604020202020204" charset="0"/>
      <p:regular r:id="rId20"/>
    </p:embeddedFont>
    <p:embeddedFont>
      <p:font typeface="Arial Black" panose="020B0A04020102020204" pitchFamily="34" charset="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viewProps" Target="viewProp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20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7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10487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4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4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10487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2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10487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10487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50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5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104875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5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5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5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104875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5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6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62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6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64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6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104876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6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2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104872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2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8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69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7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7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104877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7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8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39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740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4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104874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4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4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6"/>
          <p:cNvGrpSpPr/>
          <p:nvPr/>
        </p:nvGrpSpPr>
        <p:grpSpPr>
          <a:xfrm>
            <a:off x="11582400" y="3121177"/>
            <a:ext cx="7275651" cy="2887699"/>
            <a:chOff x="0" y="0"/>
            <a:chExt cx="8319795" cy="1898914"/>
          </a:xfrm>
        </p:grpSpPr>
        <p:sp>
          <p:nvSpPr>
            <p:cNvPr id="1048585" name="Freeform 7"/>
            <p:cNvSpPr/>
            <p:nvPr/>
          </p:nvSpPr>
          <p:spPr>
            <a:xfrm>
              <a:off x="0" y="0"/>
              <a:ext cx="8319795" cy="1898914"/>
            </a:xfrm>
            <a:custGeom>
              <a:avLst/>
              <a:gdLst/>
              <a:ahLst/>
              <a:cxnLst/>
              <a:rect l="l" t="t" r="r" b="b"/>
              <a:pathLst>
                <a:path w="8319795" h="1898914">
                  <a:moveTo>
                    <a:pt x="8319795" y="949457"/>
                  </a:moveTo>
                  <a:lnTo>
                    <a:pt x="8319795" y="949457"/>
                  </a:lnTo>
                  <a:cubicBezTo>
                    <a:pt x="8319795" y="1470416"/>
                    <a:pt x="7891425" y="1898914"/>
                    <a:pt x="7362850" y="1898914"/>
                  </a:cubicBezTo>
                  <a:lnTo>
                    <a:pt x="956945" y="1898914"/>
                  </a:lnTo>
                  <a:cubicBezTo>
                    <a:pt x="428371" y="1898914"/>
                    <a:pt x="0" y="1470416"/>
                    <a:pt x="0" y="949457"/>
                  </a:cubicBezTo>
                  <a:lnTo>
                    <a:pt x="0" y="949457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7362850" y="0"/>
                  </a:lnTo>
                  <a:cubicBezTo>
                    <a:pt x="7891297" y="0"/>
                    <a:pt x="8319795" y="428371"/>
                    <a:pt x="8319795" y="949457"/>
                  </a:cubicBezTo>
                  <a:close/>
                </a:path>
              </a:pathLst>
            </a:custGeom>
            <a:solidFill>
              <a:srgbClr val="C8FF16"/>
            </a:solidFill>
          </p:spPr>
        </p:sp>
      </p:grpSp>
      <p:sp>
        <p:nvSpPr>
          <p:cNvPr id="1048586" name="TextBox 8"/>
          <p:cNvSpPr txBox="1"/>
          <p:nvPr/>
        </p:nvSpPr>
        <p:spPr>
          <a:xfrm>
            <a:off x="13251150" y="3436513"/>
            <a:ext cx="4563912" cy="2257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20"/>
              </a:lnSpc>
              <a:spcBef>
                <a:spcPct val="0"/>
              </a:spcBef>
            </a:pPr>
            <a:r>
              <a:rPr lang="ru-RU" sz="3400" b="1" spc="-68" dirty="0" smtClean="0">
                <a:solidFill>
                  <a:srgbClr val="5941FF"/>
                </a:solidFill>
                <a:latin typeface="Brice RegularSemiExpanded"/>
              </a:rPr>
              <a:t>Семинар ПО учителей истории и обществознания         </a:t>
            </a:r>
            <a:r>
              <a:rPr lang="ru-RU" sz="3400" spc="-68" dirty="0" smtClean="0">
                <a:solidFill>
                  <a:srgbClr val="5941FF"/>
                </a:solidFill>
                <a:latin typeface="Brice RegularSemiExpanded"/>
              </a:rPr>
              <a:t>16 декабря 2025 г.</a:t>
            </a:r>
            <a:r>
              <a:rPr lang="en-US" sz="3400" spc="-68" dirty="0" smtClean="0">
                <a:solidFill>
                  <a:srgbClr val="5941FF"/>
                </a:solidFill>
                <a:latin typeface="Brice RegularSemiExpanded"/>
              </a:rPr>
              <a:t> </a:t>
            </a:r>
            <a:endParaRPr lang="en-US" sz="3400" spc="-68" dirty="0">
              <a:solidFill>
                <a:srgbClr val="5941FF"/>
              </a:solidFill>
              <a:latin typeface="Brice RegularSemiExpanded"/>
            </a:endParaRPr>
          </a:p>
        </p:txBody>
      </p:sp>
      <p:sp>
        <p:nvSpPr>
          <p:cNvPr id="1048587" name="AutoShape 9"/>
          <p:cNvSpPr/>
          <p:nvPr/>
        </p:nvSpPr>
        <p:spPr>
          <a:xfrm>
            <a:off x="0" y="9258300"/>
            <a:ext cx="18288000" cy="1028700"/>
          </a:xfrm>
          <a:prstGeom prst="rect">
            <a:avLst/>
          </a:prstGeom>
          <a:solidFill>
            <a:srgbClr val="C8FF16"/>
          </a:solidFill>
        </p:spPr>
      </p:sp>
      <p:sp>
        <p:nvSpPr>
          <p:cNvPr id="1048588" name="TextBox 10"/>
          <p:cNvSpPr txBox="1"/>
          <p:nvPr/>
        </p:nvSpPr>
        <p:spPr>
          <a:xfrm>
            <a:off x="931038" y="6591300"/>
            <a:ext cx="17356962" cy="1880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559"/>
              </a:lnSpc>
              <a:spcBef>
                <a:spcPct val="0"/>
              </a:spcBef>
            </a:pPr>
            <a:r>
              <a:rPr lang="ru-RU" sz="6300" b="1" spc="189" dirty="0" smtClean="0">
                <a:solidFill>
                  <a:srgbClr val="FFFFFF"/>
                </a:solidFill>
                <a:latin typeface="Brice RegularSemiExpanded"/>
              </a:rPr>
              <a:t>Современный урок: его составляющие и критерии эффективности</a:t>
            </a:r>
            <a:r>
              <a:rPr lang="en-US" sz="6300" b="1" spc="189" dirty="0" smtClean="0">
                <a:solidFill>
                  <a:srgbClr val="FFFFFF"/>
                </a:solidFill>
                <a:latin typeface="Brice RegularSemiExpanded"/>
              </a:rPr>
              <a:t> </a:t>
            </a:r>
            <a:endParaRPr lang="en-US" sz="6300" b="1" spc="189" dirty="0">
              <a:solidFill>
                <a:srgbClr val="FFFFFF"/>
              </a:solidFill>
              <a:latin typeface="Brice RegularSemiExpanded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2" b="89872" l="2550" r="97250">
                        <a14:foregroundMark x1="50250" y1="26107" x2="54350" y2="29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66" y="-222631"/>
            <a:ext cx="9956059" cy="663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2"/>
          <p:cNvGrpSpPr/>
          <p:nvPr/>
        </p:nvGrpSpPr>
        <p:grpSpPr>
          <a:xfrm>
            <a:off x="609600" y="2400300"/>
            <a:ext cx="891199" cy="826097"/>
            <a:chOff x="0" y="0"/>
            <a:chExt cx="6350000" cy="6350000"/>
          </a:xfrm>
        </p:grpSpPr>
        <p:sp>
          <p:nvSpPr>
            <p:cNvPr id="1048596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8FF16"/>
            </a:solidFill>
          </p:spPr>
        </p:sp>
      </p:grpSp>
      <p:grpSp>
        <p:nvGrpSpPr>
          <p:cNvPr id="37" name="Group 4"/>
          <p:cNvGrpSpPr/>
          <p:nvPr/>
        </p:nvGrpSpPr>
        <p:grpSpPr>
          <a:xfrm>
            <a:off x="2175558" y="571500"/>
            <a:ext cx="3818656" cy="1217348"/>
            <a:chOff x="0" y="0"/>
            <a:chExt cx="6003615" cy="1913890"/>
          </a:xfrm>
        </p:grpSpPr>
        <p:sp>
          <p:nvSpPr>
            <p:cNvPr id="1048597" name="Freeform 5"/>
            <p:cNvSpPr/>
            <p:nvPr/>
          </p:nvSpPr>
          <p:spPr>
            <a:xfrm>
              <a:off x="0" y="0"/>
              <a:ext cx="6003615" cy="1913890"/>
            </a:xfrm>
            <a:custGeom>
              <a:avLst/>
              <a:gdLst/>
              <a:ahLst/>
              <a:cxnLst/>
              <a:rect l="l" t="t" r="r" b="b"/>
              <a:pathLst>
                <a:path w="6003615" h="1913890">
                  <a:moveTo>
                    <a:pt x="6003615" y="956945"/>
                  </a:moveTo>
                  <a:lnTo>
                    <a:pt x="6003615" y="956945"/>
                  </a:lnTo>
                  <a:cubicBezTo>
                    <a:pt x="6003615" y="1485392"/>
                    <a:pt x="5575245" y="1913890"/>
                    <a:pt x="5046670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5046670" y="0"/>
                  </a:lnTo>
                  <a:cubicBezTo>
                    <a:pt x="5575117" y="0"/>
                    <a:pt x="6003615" y="428371"/>
                    <a:pt x="6003615" y="956945"/>
                  </a:cubicBezTo>
                  <a:close/>
                </a:path>
              </a:pathLst>
            </a:custGeom>
            <a:solidFill>
              <a:srgbClr val="C8FF16"/>
            </a:solidFill>
          </p:spPr>
        </p:sp>
      </p:grpSp>
      <p:sp>
        <p:nvSpPr>
          <p:cNvPr id="1048600" name="AutoShape 10"/>
          <p:cNvSpPr/>
          <p:nvPr/>
        </p:nvSpPr>
        <p:spPr>
          <a:xfrm>
            <a:off x="7590774" y="0"/>
            <a:ext cx="10544826" cy="10287000"/>
          </a:xfrm>
          <a:prstGeom prst="rect">
            <a:avLst/>
          </a:prstGeom>
          <a:solidFill>
            <a:srgbClr val="5941FF"/>
          </a:solidFill>
        </p:spPr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61754"/>
              </p:ext>
            </p:extLst>
          </p:nvPr>
        </p:nvGraphicFramePr>
        <p:xfrm>
          <a:off x="8001000" y="342901"/>
          <a:ext cx="9525000" cy="89153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53200">
                  <a:extLst>
                    <a:ext uri="{9D8B030D-6E8A-4147-A177-3AD203B41FA5}">
                      <a16:colId xmlns:a16="http://schemas.microsoft.com/office/drawing/2014/main" val="1938524594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1520398154"/>
                    </a:ext>
                  </a:extLst>
                </a:gridCol>
              </a:tblGrid>
              <a:tr h="664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Тема выступления</a:t>
                      </a:r>
                      <a:endParaRPr lang="ru-RU" sz="28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Ответственный</a:t>
                      </a:r>
                      <a:endParaRPr lang="ru-RU" sz="28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5354706"/>
                  </a:ext>
                </a:extLst>
              </a:tr>
              <a:tr h="6648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Приветствие участников семинара</a:t>
                      </a:r>
                      <a:endParaRPr lang="ru-RU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Лопатюк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 Т.А., руководитель ПО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7388113"/>
                  </a:ext>
                </a:extLst>
              </a:tr>
              <a:tr h="17445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Информирование «Обсуждение новой примерной программы и внесение изменений в рабочие программы по истории в 5, 6, 7 классах» </a:t>
                      </a:r>
                      <a:endParaRPr lang="ru-RU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Казакова Л.М., учитель истории и обществознания МАОУ «СОШ № 3» г. Горнозаводска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7791206"/>
                  </a:ext>
                </a:extLst>
              </a:tr>
              <a:tr h="18083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Мастер-класс «От фактов к смыслу: использование технологии «</a:t>
                      </a:r>
                      <a:r>
                        <a:rPr lang="ru-RU" sz="2400" dirty="0" err="1">
                          <a:effectLst/>
                          <a:latin typeface="+mn-lt"/>
                        </a:rPr>
                        <a:t>Кроссенс</a:t>
                      </a:r>
                      <a:r>
                        <a:rPr lang="ru-RU" sz="2400" dirty="0">
                          <a:effectLst/>
                          <a:latin typeface="+mn-lt"/>
                        </a:rPr>
                        <a:t>» в преподавании истории и обществознания»</a:t>
                      </a:r>
                      <a:endParaRPr lang="ru-RU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Чебыкина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 Е.В., учитель истории и обществознания МАОУ «СОШ»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р.п.Теплая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 Гора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1342999"/>
                  </a:ext>
                </a:extLst>
              </a:tr>
              <a:tr h="18988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Методическая разработка «Реестр памятников Горнозаводского городского округа, посвященных Великой Отечественной войне»</a:t>
                      </a:r>
                      <a:endParaRPr lang="ru-RU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Лопатюк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 Т.А., учитель истории и обществознания СП МАОУ «СОШ»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р.п.Теплая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 Гора – школы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р.п.Сараны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3769139"/>
                  </a:ext>
                </a:extLst>
              </a:tr>
              <a:tr h="16275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Анализ участия учащихся в школьном и муниципальном этапах </a:t>
                      </a:r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ВсОШ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по истории, обществознании, праву.</a:t>
                      </a:r>
                      <a:endParaRPr lang="ru-RU" sz="2400" b="1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Лопатюк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 Т.А., руководитель ПО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5760773"/>
                  </a:ext>
                </a:extLst>
              </a:tr>
              <a:tr h="5063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Подведение итогов и закрытие семинара</a:t>
                      </a:r>
                      <a:endParaRPr lang="ru-RU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Лопатюк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 Т.А., руководитель ПО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839814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20467" y="826231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Задачи: </a:t>
            </a:r>
            <a:endParaRPr lang="ru-RU" sz="40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1" name="Group 2"/>
          <p:cNvGrpSpPr/>
          <p:nvPr/>
        </p:nvGrpSpPr>
        <p:grpSpPr>
          <a:xfrm>
            <a:off x="586911" y="4730451"/>
            <a:ext cx="891199" cy="826097"/>
            <a:chOff x="0" y="0"/>
            <a:chExt cx="6350000" cy="6350000"/>
          </a:xfrm>
        </p:grpSpPr>
        <p:sp>
          <p:nvSpPr>
            <p:cNvPr id="22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8FF16"/>
            </a:solidFill>
          </p:spPr>
        </p:sp>
      </p:grpSp>
      <p:grpSp>
        <p:nvGrpSpPr>
          <p:cNvPr id="23" name="Group 2"/>
          <p:cNvGrpSpPr/>
          <p:nvPr/>
        </p:nvGrpSpPr>
        <p:grpSpPr>
          <a:xfrm>
            <a:off x="611588" y="7248898"/>
            <a:ext cx="891199" cy="826097"/>
            <a:chOff x="0" y="0"/>
            <a:chExt cx="6350000" cy="6350000"/>
          </a:xfrm>
        </p:grpSpPr>
        <p:sp>
          <p:nvSpPr>
            <p:cNvPr id="24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8FF16"/>
            </a:solidFill>
          </p:spPr>
        </p:sp>
      </p:grpSp>
      <p:sp>
        <p:nvSpPr>
          <p:cNvPr id="4" name="TextBox 3"/>
          <p:cNvSpPr txBox="1"/>
          <p:nvPr/>
        </p:nvSpPr>
        <p:spPr>
          <a:xfrm>
            <a:off x="1676400" y="2400300"/>
            <a:ext cx="571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обсудить актуальные проблемы преподавания истории и обратить внимание на преподавании курса «История родного края»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5495" y="4730451"/>
            <a:ext cx="55635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совершенствовать профессиональный уровень через использование эффективных методов, приемов и технологий для проведения современного урока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0172" y="7248898"/>
            <a:ext cx="5029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обобщить опыт передового педагогического опыта членов объединения учителей истории и обществознания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2"/>
          <p:cNvGrpSpPr/>
          <p:nvPr/>
        </p:nvGrpSpPr>
        <p:grpSpPr>
          <a:xfrm>
            <a:off x="228601" y="3801100"/>
            <a:ext cx="4953000" cy="987281"/>
            <a:chOff x="0" y="0"/>
            <a:chExt cx="5398635" cy="2034474"/>
          </a:xfrm>
        </p:grpSpPr>
        <p:sp>
          <p:nvSpPr>
            <p:cNvPr id="1048604" name="Freeform 3"/>
            <p:cNvSpPr/>
            <p:nvPr/>
          </p:nvSpPr>
          <p:spPr>
            <a:xfrm>
              <a:off x="0" y="0"/>
              <a:ext cx="5398635" cy="2034474"/>
            </a:xfrm>
            <a:custGeom>
              <a:avLst/>
              <a:gdLst/>
              <a:ahLst/>
              <a:cxnLst/>
              <a:rect l="l" t="t" r="r" b="b"/>
              <a:pathLst>
                <a:path w="5398635" h="2034474">
                  <a:moveTo>
                    <a:pt x="5398635" y="1017237"/>
                  </a:moveTo>
                  <a:lnTo>
                    <a:pt x="5398635" y="1017237"/>
                  </a:lnTo>
                  <a:cubicBezTo>
                    <a:pt x="5398635" y="1605976"/>
                    <a:pt x="4970264" y="2034474"/>
                    <a:pt x="4441690" y="2034474"/>
                  </a:cubicBezTo>
                  <a:lnTo>
                    <a:pt x="956945" y="2034474"/>
                  </a:lnTo>
                  <a:cubicBezTo>
                    <a:pt x="428371" y="2034474"/>
                    <a:pt x="0" y="1605976"/>
                    <a:pt x="0" y="1017237"/>
                  </a:cubicBezTo>
                  <a:lnTo>
                    <a:pt x="0" y="1017237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4441690" y="0"/>
                  </a:lnTo>
                  <a:cubicBezTo>
                    <a:pt x="4970137" y="0"/>
                    <a:pt x="5398635" y="428371"/>
                    <a:pt x="5398635" y="1017237"/>
                  </a:cubicBezTo>
                  <a:close/>
                </a:path>
              </a:pathLst>
            </a:custGeom>
            <a:solidFill>
              <a:srgbClr val="C8FF16"/>
            </a:solidFill>
          </p:spPr>
        </p:sp>
      </p:grpSp>
      <p:grpSp>
        <p:nvGrpSpPr>
          <p:cNvPr id="45" name="Group 4"/>
          <p:cNvGrpSpPr/>
          <p:nvPr/>
        </p:nvGrpSpPr>
        <p:grpSpPr>
          <a:xfrm>
            <a:off x="7156173" y="3801099"/>
            <a:ext cx="2619826" cy="987281"/>
            <a:chOff x="429818" y="0"/>
            <a:chExt cx="5398635" cy="2034474"/>
          </a:xfrm>
        </p:grpSpPr>
        <p:sp>
          <p:nvSpPr>
            <p:cNvPr id="1048605" name="Freeform 5"/>
            <p:cNvSpPr/>
            <p:nvPr/>
          </p:nvSpPr>
          <p:spPr>
            <a:xfrm>
              <a:off x="429818" y="0"/>
              <a:ext cx="5398635" cy="2034474"/>
            </a:xfrm>
            <a:custGeom>
              <a:avLst/>
              <a:gdLst/>
              <a:ahLst/>
              <a:cxnLst/>
              <a:rect l="l" t="t" r="r" b="b"/>
              <a:pathLst>
                <a:path w="5398635" h="2034474">
                  <a:moveTo>
                    <a:pt x="5398635" y="1017237"/>
                  </a:moveTo>
                  <a:lnTo>
                    <a:pt x="5398635" y="1017237"/>
                  </a:lnTo>
                  <a:cubicBezTo>
                    <a:pt x="5398635" y="1605976"/>
                    <a:pt x="4970264" y="2034474"/>
                    <a:pt x="4441690" y="2034474"/>
                  </a:cubicBezTo>
                  <a:lnTo>
                    <a:pt x="956945" y="2034474"/>
                  </a:lnTo>
                  <a:cubicBezTo>
                    <a:pt x="428371" y="2034474"/>
                    <a:pt x="0" y="1605976"/>
                    <a:pt x="0" y="1017237"/>
                  </a:cubicBezTo>
                  <a:lnTo>
                    <a:pt x="0" y="1017237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4441690" y="0"/>
                  </a:lnTo>
                  <a:cubicBezTo>
                    <a:pt x="4970137" y="0"/>
                    <a:pt x="5398635" y="428371"/>
                    <a:pt x="5398635" y="1017237"/>
                  </a:cubicBezTo>
                  <a:close/>
                </a:path>
              </a:pathLst>
            </a:custGeom>
            <a:solidFill>
              <a:srgbClr val="C8FF16"/>
            </a:solidFill>
          </p:spPr>
        </p:sp>
      </p:grpSp>
      <p:grpSp>
        <p:nvGrpSpPr>
          <p:cNvPr id="46" name="Group 6"/>
          <p:cNvGrpSpPr/>
          <p:nvPr/>
        </p:nvGrpSpPr>
        <p:grpSpPr>
          <a:xfrm>
            <a:off x="7189857" y="5553282"/>
            <a:ext cx="2619826" cy="987281"/>
            <a:chOff x="0" y="0"/>
            <a:chExt cx="5398635" cy="2034474"/>
          </a:xfrm>
        </p:grpSpPr>
        <p:sp>
          <p:nvSpPr>
            <p:cNvPr id="1048606" name="Freeform 7"/>
            <p:cNvSpPr/>
            <p:nvPr/>
          </p:nvSpPr>
          <p:spPr>
            <a:xfrm>
              <a:off x="0" y="0"/>
              <a:ext cx="5398635" cy="2034474"/>
            </a:xfrm>
            <a:custGeom>
              <a:avLst/>
              <a:gdLst/>
              <a:ahLst/>
              <a:cxnLst/>
              <a:rect l="l" t="t" r="r" b="b"/>
              <a:pathLst>
                <a:path w="5398635" h="2034474">
                  <a:moveTo>
                    <a:pt x="5398635" y="1017237"/>
                  </a:moveTo>
                  <a:lnTo>
                    <a:pt x="5398635" y="1017237"/>
                  </a:lnTo>
                  <a:cubicBezTo>
                    <a:pt x="5398635" y="1605976"/>
                    <a:pt x="4970264" y="2034474"/>
                    <a:pt x="4441690" y="2034474"/>
                  </a:cubicBezTo>
                  <a:lnTo>
                    <a:pt x="956945" y="2034474"/>
                  </a:lnTo>
                  <a:cubicBezTo>
                    <a:pt x="428371" y="2034474"/>
                    <a:pt x="0" y="1605976"/>
                    <a:pt x="0" y="1017237"/>
                  </a:cubicBezTo>
                  <a:lnTo>
                    <a:pt x="0" y="1017237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4441690" y="0"/>
                  </a:lnTo>
                  <a:cubicBezTo>
                    <a:pt x="4970137" y="0"/>
                    <a:pt x="5398635" y="428371"/>
                    <a:pt x="5398635" y="1017237"/>
                  </a:cubicBezTo>
                  <a:close/>
                </a:path>
              </a:pathLst>
            </a:custGeom>
            <a:solidFill>
              <a:srgbClr val="C8FF16"/>
            </a:solidFill>
          </p:spPr>
        </p:sp>
      </p:grpSp>
      <p:grpSp>
        <p:nvGrpSpPr>
          <p:cNvPr id="47" name="Group 8"/>
          <p:cNvGrpSpPr/>
          <p:nvPr/>
        </p:nvGrpSpPr>
        <p:grpSpPr>
          <a:xfrm>
            <a:off x="11201400" y="928393"/>
            <a:ext cx="8757445" cy="8757445"/>
            <a:chOff x="0" y="0"/>
            <a:chExt cx="6350000" cy="6350000"/>
          </a:xfrm>
        </p:grpSpPr>
        <p:sp>
          <p:nvSpPr>
            <p:cNvPr id="1048607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8FF16"/>
            </a:solidFill>
          </p:spPr>
        </p:sp>
      </p:grpSp>
      <p:sp>
        <p:nvSpPr>
          <p:cNvPr id="1048608" name="AutoShape 10"/>
          <p:cNvSpPr/>
          <p:nvPr/>
        </p:nvSpPr>
        <p:spPr>
          <a:xfrm>
            <a:off x="5296909" y="4294740"/>
            <a:ext cx="1484891" cy="0"/>
          </a:xfrm>
          <a:prstGeom prst="line">
            <a:avLst/>
          </a:prstGeom>
          <a:ln w="47625" cap="rnd">
            <a:solidFill>
              <a:srgbClr val="8371FF"/>
            </a:solidFill>
            <a:prstDash val="sysDot"/>
            <a:headEnd type="triangle" w="lg" len="med"/>
            <a:tailEnd type="triangle" w="lg" len="med"/>
          </a:ln>
        </p:spPr>
      </p:sp>
      <p:sp>
        <p:nvSpPr>
          <p:cNvPr id="1048609" name="AutoShape 12"/>
          <p:cNvSpPr/>
          <p:nvPr/>
        </p:nvSpPr>
        <p:spPr>
          <a:xfrm>
            <a:off x="5296909" y="6046922"/>
            <a:ext cx="1484891" cy="0"/>
          </a:xfrm>
          <a:prstGeom prst="line">
            <a:avLst/>
          </a:prstGeom>
          <a:ln w="47625" cap="rnd">
            <a:solidFill>
              <a:srgbClr val="8371FF"/>
            </a:solidFill>
            <a:prstDash val="sysDot"/>
            <a:headEnd type="triangle" w="lg" len="med"/>
            <a:tailEnd type="triangle" w="lg" len="med"/>
          </a:ln>
        </p:spPr>
      </p:sp>
      <p:sp>
        <p:nvSpPr>
          <p:cNvPr id="1048610" name="AutoShape 13"/>
          <p:cNvSpPr/>
          <p:nvPr/>
        </p:nvSpPr>
        <p:spPr>
          <a:xfrm flipV="1">
            <a:off x="5296909" y="7796599"/>
            <a:ext cx="1484891" cy="38283"/>
          </a:xfrm>
          <a:prstGeom prst="line">
            <a:avLst/>
          </a:prstGeom>
          <a:ln w="47625" cap="rnd">
            <a:solidFill>
              <a:srgbClr val="8371FF"/>
            </a:solidFill>
            <a:prstDash val="sysDot"/>
            <a:headEnd type="triangle" w="lg" len="med"/>
            <a:tailEnd type="triangle" w="lg" len="med"/>
          </a:ln>
        </p:spPr>
      </p:sp>
      <p:sp>
        <p:nvSpPr>
          <p:cNvPr id="1048612" name="TextBox 17"/>
          <p:cNvSpPr txBox="1"/>
          <p:nvPr/>
        </p:nvSpPr>
        <p:spPr>
          <a:xfrm>
            <a:off x="2086782" y="7628709"/>
            <a:ext cx="565408" cy="2066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8"/>
              </a:lnSpc>
            </a:pPr>
            <a:r>
              <a:rPr lang="en-US" sz="11999">
                <a:solidFill>
                  <a:srgbClr val="FFFFFF"/>
                </a:solidFill>
                <a:latin typeface="Alanta"/>
              </a:rPr>
              <a:t>3</a:t>
            </a:r>
          </a:p>
        </p:txBody>
      </p:sp>
      <p:sp>
        <p:nvSpPr>
          <p:cNvPr id="1048613" name="TextBox 18"/>
          <p:cNvSpPr txBox="1"/>
          <p:nvPr/>
        </p:nvSpPr>
        <p:spPr>
          <a:xfrm>
            <a:off x="2064723" y="5847659"/>
            <a:ext cx="609526" cy="1759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36"/>
              </a:lnSpc>
            </a:pPr>
            <a:r>
              <a:rPr lang="en-US" sz="9669">
                <a:solidFill>
                  <a:srgbClr val="FFFFFF"/>
                </a:solidFill>
                <a:latin typeface="Aliens and Cow Bold"/>
              </a:rPr>
              <a:t>2</a:t>
            </a:r>
          </a:p>
        </p:txBody>
      </p:sp>
      <p:sp>
        <p:nvSpPr>
          <p:cNvPr id="1048614" name="TextBox 19"/>
          <p:cNvSpPr txBox="1"/>
          <p:nvPr/>
        </p:nvSpPr>
        <p:spPr>
          <a:xfrm>
            <a:off x="-1319799" y="3360045"/>
            <a:ext cx="8660547" cy="13607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32"/>
              </a:lnSpc>
            </a:pPr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rPr>
              <a:t>обществознание</a:t>
            </a:r>
            <a:endParaRPr lang="en-US" sz="6000" dirty="0">
              <a:solidFill>
                <a:schemeClr val="accent4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20" name="Рисунок 19" descr="https://avatars.mds.yandex.net/i?id=8e5dc95f759e7ea89a5aab60eb0d314eceb31a01-8365662-images-thumbs&amp;n=13&amp;exp=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5" r="17918"/>
          <a:stretch/>
        </p:blipFill>
        <p:spPr bwMode="auto">
          <a:xfrm>
            <a:off x="454145" y="284248"/>
            <a:ext cx="3768935" cy="3334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1" name="Group 2"/>
          <p:cNvGrpSpPr/>
          <p:nvPr/>
        </p:nvGrpSpPr>
        <p:grpSpPr>
          <a:xfrm>
            <a:off x="218589" y="5553282"/>
            <a:ext cx="4953000" cy="987281"/>
            <a:chOff x="0" y="0"/>
            <a:chExt cx="5398635" cy="2034474"/>
          </a:xfrm>
        </p:grpSpPr>
        <p:sp>
          <p:nvSpPr>
            <p:cNvPr id="22" name="Freeform 3"/>
            <p:cNvSpPr/>
            <p:nvPr/>
          </p:nvSpPr>
          <p:spPr>
            <a:xfrm>
              <a:off x="0" y="0"/>
              <a:ext cx="5398635" cy="2034474"/>
            </a:xfrm>
            <a:custGeom>
              <a:avLst/>
              <a:gdLst/>
              <a:ahLst/>
              <a:cxnLst/>
              <a:rect l="l" t="t" r="r" b="b"/>
              <a:pathLst>
                <a:path w="5398635" h="2034474">
                  <a:moveTo>
                    <a:pt x="5398635" y="1017237"/>
                  </a:moveTo>
                  <a:lnTo>
                    <a:pt x="5398635" y="1017237"/>
                  </a:lnTo>
                  <a:cubicBezTo>
                    <a:pt x="5398635" y="1605976"/>
                    <a:pt x="4970264" y="2034474"/>
                    <a:pt x="4441690" y="2034474"/>
                  </a:cubicBezTo>
                  <a:lnTo>
                    <a:pt x="956945" y="2034474"/>
                  </a:lnTo>
                  <a:cubicBezTo>
                    <a:pt x="428371" y="2034474"/>
                    <a:pt x="0" y="1605976"/>
                    <a:pt x="0" y="1017237"/>
                  </a:cubicBezTo>
                  <a:lnTo>
                    <a:pt x="0" y="1017237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4441690" y="0"/>
                  </a:lnTo>
                  <a:cubicBezTo>
                    <a:pt x="4970137" y="0"/>
                    <a:pt x="5398635" y="428371"/>
                    <a:pt x="5398635" y="1017237"/>
                  </a:cubicBezTo>
                  <a:close/>
                </a:path>
              </a:pathLst>
            </a:custGeom>
            <a:solidFill>
              <a:srgbClr val="C8FF16"/>
            </a:solidFill>
          </p:spPr>
        </p:sp>
      </p:grpSp>
      <p:grpSp>
        <p:nvGrpSpPr>
          <p:cNvPr id="23" name="Group 2"/>
          <p:cNvGrpSpPr/>
          <p:nvPr/>
        </p:nvGrpSpPr>
        <p:grpSpPr>
          <a:xfrm>
            <a:off x="279749" y="7373043"/>
            <a:ext cx="4953000" cy="987281"/>
            <a:chOff x="0" y="0"/>
            <a:chExt cx="5398635" cy="2034474"/>
          </a:xfrm>
        </p:grpSpPr>
        <p:sp>
          <p:nvSpPr>
            <p:cNvPr id="24" name="Freeform 3"/>
            <p:cNvSpPr/>
            <p:nvPr/>
          </p:nvSpPr>
          <p:spPr>
            <a:xfrm>
              <a:off x="0" y="0"/>
              <a:ext cx="5398635" cy="2034474"/>
            </a:xfrm>
            <a:custGeom>
              <a:avLst/>
              <a:gdLst/>
              <a:ahLst/>
              <a:cxnLst/>
              <a:rect l="l" t="t" r="r" b="b"/>
              <a:pathLst>
                <a:path w="5398635" h="2034474">
                  <a:moveTo>
                    <a:pt x="5398635" y="1017237"/>
                  </a:moveTo>
                  <a:lnTo>
                    <a:pt x="5398635" y="1017237"/>
                  </a:lnTo>
                  <a:cubicBezTo>
                    <a:pt x="5398635" y="1605976"/>
                    <a:pt x="4970264" y="2034474"/>
                    <a:pt x="4441690" y="2034474"/>
                  </a:cubicBezTo>
                  <a:lnTo>
                    <a:pt x="956945" y="2034474"/>
                  </a:lnTo>
                  <a:cubicBezTo>
                    <a:pt x="428371" y="2034474"/>
                    <a:pt x="0" y="1605976"/>
                    <a:pt x="0" y="1017237"/>
                  </a:cubicBezTo>
                  <a:lnTo>
                    <a:pt x="0" y="1017237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4441690" y="0"/>
                  </a:lnTo>
                  <a:cubicBezTo>
                    <a:pt x="4970137" y="0"/>
                    <a:pt x="5398635" y="428371"/>
                    <a:pt x="5398635" y="1017237"/>
                  </a:cubicBezTo>
                  <a:close/>
                </a:path>
              </a:pathLst>
            </a:custGeom>
            <a:solidFill>
              <a:srgbClr val="C8FF16"/>
            </a:solidFill>
          </p:spPr>
        </p:sp>
      </p:grpSp>
      <p:sp>
        <p:nvSpPr>
          <p:cNvPr id="25" name="TextBox 19"/>
          <p:cNvSpPr txBox="1"/>
          <p:nvPr/>
        </p:nvSpPr>
        <p:spPr>
          <a:xfrm>
            <a:off x="-1712954" y="6913606"/>
            <a:ext cx="8660547" cy="13607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32"/>
              </a:lnSpc>
            </a:pPr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rPr>
              <a:t>история</a:t>
            </a:r>
            <a:endParaRPr lang="en-US" sz="6000" dirty="0">
              <a:solidFill>
                <a:schemeClr val="accent4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6" name="TextBox 19"/>
          <p:cNvSpPr txBox="1"/>
          <p:nvPr/>
        </p:nvSpPr>
        <p:spPr>
          <a:xfrm>
            <a:off x="-1516884" y="5113845"/>
            <a:ext cx="8660547" cy="13607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32"/>
              </a:lnSpc>
            </a:pPr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rPr>
              <a:t>право</a:t>
            </a:r>
            <a:endParaRPr lang="en-US" sz="6000" dirty="0">
              <a:solidFill>
                <a:schemeClr val="accent4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56056" y="3889805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11 ноября      76 участников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28" name="Group 6"/>
          <p:cNvGrpSpPr/>
          <p:nvPr/>
        </p:nvGrpSpPr>
        <p:grpSpPr>
          <a:xfrm>
            <a:off x="7225452" y="7373043"/>
            <a:ext cx="2619826" cy="987281"/>
            <a:chOff x="0" y="0"/>
            <a:chExt cx="5398635" cy="2034474"/>
          </a:xfrm>
        </p:grpSpPr>
        <p:sp>
          <p:nvSpPr>
            <p:cNvPr id="29" name="Freeform 7"/>
            <p:cNvSpPr/>
            <p:nvPr/>
          </p:nvSpPr>
          <p:spPr>
            <a:xfrm>
              <a:off x="0" y="0"/>
              <a:ext cx="5398635" cy="2034474"/>
            </a:xfrm>
            <a:custGeom>
              <a:avLst/>
              <a:gdLst/>
              <a:ahLst/>
              <a:cxnLst/>
              <a:rect l="l" t="t" r="r" b="b"/>
              <a:pathLst>
                <a:path w="5398635" h="2034474">
                  <a:moveTo>
                    <a:pt x="5398635" y="1017237"/>
                  </a:moveTo>
                  <a:lnTo>
                    <a:pt x="5398635" y="1017237"/>
                  </a:lnTo>
                  <a:cubicBezTo>
                    <a:pt x="5398635" y="1605976"/>
                    <a:pt x="4970264" y="2034474"/>
                    <a:pt x="4441690" y="2034474"/>
                  </a:cubicBezTo>
                  <a:lnTo>
                    <a:pt x="956945" y="2034474"/>
                  </a:lnTo>
                  <a:cubicBezTo>
                    <a:pt x="428371" y="2034474"/>
                    <a:pt x="0" y="1605976"/>
                    <a:pt x="0" y="1017237"/>
                  </a:cubicBezTo>
                  <a:lnTo>
                    <a:pt x="0" y="1017237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4441690" y="0"/>
                  </a:lnTo>
                  <a:cubicBezTo>
                    <a:pt x="4970137" y="0"/>
                    <a:pt x="5398635" y="428371"/>
                    <a:pt x="5398635" y="1017237"/>
                  </a:cubicBezTo>
                  <a:close/>
                </a:path>
              </a:pathLst>
            </a:custGeom>
            <a:solidFill>
              <a:srgbClr val="C8FF16"/>
            </a:solidFill>
          </p:spPr>
        </p:sp>
      </p:grpSp>
      <p:sp>
        <p:nvSpPr>
          <p:cNvPr id="30" name="TextBox 29"/>
          <p:cNvSpPr txBox="1"/>
          <p:nvPr/>
        </p:nvSpPr>
        <p:spPr>
          <a:xfrm>
            <a:off x="7456056" y="5612047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4 декабря      51 участник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68565" y="7443366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11 декабря      57 участников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778564" y="495300"/>
            <a:ext cx="904358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604703"/>
                </a:solidFill>
                <a:latin typeface="Nautilus Pompilius" panose="02000000000000000000" pitchFamily="2" charset="-52"/>
              </a:rPr>
              <a:t>Всероссийская олимпиада школьников (муниципальный этап)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936979" y="3240977"/>
            <a:ext cx="6314992" cy="4430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732721"/>
                </a:solidFill>
                <a:latin typeface="Nautilus Pompilius" panose="02000000000000000000" pitchFamily="2" charset="-52"/>
              </a:rPr>
              <a:t>Огромная благодарность членам предметных комиссий: </a:t>
            </a:r>
            <a:r>
              <a:rPr lang="ru-RU" sz="3200" b="1" dirty="0" smtClean="0">
                <a:solidFill>
                  <a:srgbClr val="732721"/>
                </a:solidFill>
                <a:latin typeface="Arial Narrow" panose="020B0606020202030204" pitchFamily="34" charset="0"/>
              </a:rPr>
              <a:t>Казакова Л.М</a:t>
            </a:r>
            <a:r>
              <a:rPr lang="ru-RU" sz="3200" b="1" dirty="0" smtClean="0">
                <a:solidFill>
                  <a:srgbClr val="732721"/>
                </a:solidFill>
                <a:latin typeface="Arial Narrow" panose="020B0606020202030204" pitchFamily="34" charset="0"/>
              </a:rPr>
              <a:t>., </a:t>
            </a:r>
            <a:r>
              <a:rPr lang="ru-RU" sz="3200" b="1" dirty="0" err="1" smtClean="0">
                <a:solidFill>
                  <a:srgbClr val="732721"/>
                </a:solidFill>
                <a:latin typeface="Arial Narrow" panose="020B0606020202030204" pitchFamily="34" charset="0"/>
              </a:rPr>
              <a:t>Мясникова</a:t>
            </a:r>
            <a:r>
              <a:rPr lang="ru-RU" sz="3200" b="1" dirty="0" smtClean="0">
                <a:solidFill>
                  <a:srgbClr val="732721"/>
                </a:solidFill>
                <a:latin typeface="Arial Narrow" panose="020B0606020202030204" pitchFamily="34" charset="0"/>
              </a:rPr>
              <a:t> Е.В., </a:t>
            </a:r>
            <a:r>
              <a:rPr lang="ru-RU" sz="3200" b="1" dirty="0" smtClean="0">
                <a:solidFill>
                  <a:srgbClr val="732721"/>
                </a:solidFill>
                <a:latin typeface="Arial Narrow" panose="020B0606020202030204" pitchFamily="34" charset="0"/>
              </a:rPr>
              <a:t>Окулов </a:t>
            </a:r>
            <a:r>
              <a:rPr lang="ru-RU" sz="3200" b="1" dirty="0" smtClean="0">
                <a:solidFill>
                  <a:srgbClr val="732721"/>
                </a:solidFill>
                <a:latin typeface="Arial Narrow" panose="020B0606020202030204" pitchFamily="34" charset="0"/>
              </a:rPr>
              <a:t>А.И., </a:t>
            </a:r>
            <a:r>
              <a:rPr lang="ru-RU" sz="3200" b="1" dirty="0" err="1" smtClean="0">
                <a:solidFill>
                  <a:srgbClr val="732721"/>
                </a:solidFill>
                <a:latin typeface="Arial Narrow" panose="020B0606020202030204" pitchFamily="34" charset="0"/>
              </a:rPr>
              <a:t>Лопатюк</a:t>
            </a:r>
            <a:r>
              <a:rPr lang="ru-RU" sz="3200" b="1" dirty="0" smtClean="0">
                <a:solidFill>
                  <a:srgbClr val="732721"/>
                </a:solidFill>
                <a:latin typeface="Arial Narrow" panose="020B0606020202030204" pitchFamily="34" charset="0"/>
              </a:rPr>
              <a:t> Т.А., </a:t>
            </a:r>
            <a:r>
              <a:rPr lang="ru-RU" sz="3200" b="1" dirty="0" err="1" smtClean="0">
                <a:solidFill>
                  <a:srgbClr val="732721"/>
                </a:solidFill>
                <a:latin typeface="Arial Narrow" panose="020B0606020202030204" pitchFamily="34" charset="0"/>
              </a:rPr>
              <a:t>Чебыкина</a:t>
            </a:r>
            <a:r>
              <a:rPr lang="ru-RU" sz="3200" b="1" dirty="0" smtClean="0">
                <a:solidFill>
                  <a:srgbClr val="732721"/>
                </a:solidFill>
                <a:latin typeface="Arial Narrow" panose="020B0606020202030204" pitchFamily="34" charset="0"/>
              </a:rPr>
              <a:t> Е.В., </a:t>
            </a:r>
            <a:r>
              <a:rPr lang="ru-RU" sz="3200" b="1" dirty="0" err="1" smtClean="0">
                <a:solidFill>
                  <a:srgbClr val="732721"/>
                </a:solidFill>
                <a:latin typeface="Arial Narrow" panose="020B0606020202030204" pitchFamily="34" charset="0"/>
              </a:rPr>
              <a:t>Худилова</a:t>
            </a:r>
            <a:r>
              <a:rPr lang="ru-RU" sz="3200" b="1" dirty="0" smtClean="0">
                <a:solidFill>
                  <a:srgbClr val="732721"/>
                </a:solidFill>
                <a:latin typeface="Arial Narrow" panose="020B0606020202030204" pitchFamily="34" charset="0"/>
              </a:rPr>
              <a:t> О.Ю., </a:t>
            </a:r>
            <a:r>
              <a:rPr lang="ru-RU" sz="3200" b="1" dirty="0" err="1" smtClean="0">
                <a:solidFill>
                  <a:srgbClr val="732721"/>
                </a:solidFill>
                <a:latin typeface="Arial Narrow" panose="020B0606020202030204" pitchFamily="34" charset="0"/>
              </a:rPr>
              <a:t>Жуланова</a:t>
            </a:r>
            <a:r>
              <a:rPr lang="ru-RU" sz="3200" b="1" dirty="0" smtClean="0">
                <a:solidFill>
                  <a:srgbClr val="732721"/>
                </a:solidFill>
                <a:latin typeface="Arial Narrow" panose="020B0606020202030204" pitchFamily="34" charset="0"/>
              </a:rPr>
              <a:t> Е.А., Мосин В.А.</a:t>
            </a:r>
            <a:endParaRPr lang="ru-RU" sz="3200" b="1" dirty="0">
              <a:solidFill>
                <a:srgbClr val="73272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4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4361145"/>
            <a:ext cx="5120270" cy="4384231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6C65D47-D799-45BB-ACAC-E7FE401286FB}"/>
              </a:ext>
            </a:extLst>
          </p:cNvPr>
          <p:cNvSpPr txBox="1">
            <a:spLocks/>
          </p:cNvSpPr>
          <p:nvPr/>
        </p:nvSpPr>
        <p:spPr>
          <a:xfrm>
            <a:off x="7543800" y="1409700"/>
            <a:ext cx="8686800" cy="34642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9600" b="1" dirty="0" smtClean="0">
                <a:latin typeface="Nautilus Pompilius" panose="02000000000000000000" pitchFamily="2" charset="-52"/>
              </a:rPr>
              <a:t>Спасибо всем за работу!</a:t>
            </a:r>
            <a:endParaRPr lang="ru-RU" sz="9600" b="1" dirty="0">
              <a:latin typeface="Nautilus Pompilius" panose="02000000000000000000" pitchFamily="2" charset="-52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4CA897C4-4C60-4FBF-BEA2-675ACF7A7791}"/>
              </a:ext>
            </a:extLst>
          </p:cNvPr>
          <p:cNvSpPr txBox="1">
            <a:spLocks/>
          </p:cNvSpPr>
          <p:nvPr/>
        </p:nvSpPr>
        <p:spPr>
          <a:xfrm>
            <a:off x="9448800" y="5067299"/>
            <a:ext cx="6324600" cy="28470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Следующее заседание по плану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 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4800" dirty="0">
                <a:solidFill>
                  <a:schemeClr val="bg1"/>
                </a:solidFill>
                <a:latin typeface="Arial Black" panose="020B0A04020102020204" pitchFamily="34" charset="0"/>
              </a:rPr>
              <a:t>я</a:t>
            </a:r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нварь 2026 г.</a:t>
            </a:r>
            <a:endParaRPr lang="ru-RU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273</Words>
  <Application>Microsoft Office PowerPoint</Application>
  <PresentationFormat>Произвольный</PresentationFormat>
  <Paragraphs>34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5" baseType="lpstr">
      <vt:lpstr>Nautilus Pompilius</vt:lpstr>
      <vt:lpstr>Arial</vt:lpstr>
      <vt:lpstr>Arial Narrow</vt:lpstr>
      <vt:lpstr>Alanta</vt:lpstr>
      <vt:lpstr>Aliens and Cow Bold</vt:lpstr>
      <vt:lpstr>Calibri</vt:lpstr>
      <vt:lpstr>Times New Roman</vt:lpstr>
      <vt:lpstr>Bahnschrift Condensed</vt:lpstr>
      <vt:lpstr>Brice RegularSemiExpanded</vt:lpstr>
      <vt:lpstr>Arial Black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Неоновый Зеленый и Фиолетовый Дружественный Профессиональный Мессенджер Приложение Краткая Презентация</dc:title>
  <dc:creator>HRY-LX1</dc:creator>
  <cp:lastModifiedBy>Admin</cp:lastModifiedBy>
  <cp:revision>5</cp:revision>
  <dcterms:created xsi:type="dcterms:W3CDTF">2006-08-15T12:00:00Z</dcterms:created>
  <dcterms:modified xsi:type="dcterms:W3CDTF">2025-12-16T12:10:50Z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e07047ebda354a8b8440e2ac94bcd47c</vt:lpwstr>
  </property>
</Properties>
</file>